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  <p:sldMasterId id="2147483682" r:id="rId5"/>
    <p:sldMasterId id="214748368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y="5143500" cx="9144000"/>
  <p:notesSz cx="6858000" cy="9144000"/>
  <p:embeddedFontLst>
    <p:embeddedFont>
      <p:font typeface="Gill Sans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font" Target="fonts/GillSans-regular.fntdata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36" Type="http://schemas.openxmlformats.org/officeDocument/2006/relationships/font" Target="fonts/GillSans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6a83f649b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f6a83f649b_2_4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49e32d1f8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349e32d1f8a_0_4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49e32d1f8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349e32d1f8a_0_5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49e32d1f8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349e32d1f8a_0_5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49e32d1f8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349e32d1f8a_0_6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49e32d1f8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349e32d1f8a_0_7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49e32d1f8a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349e32d1f8a_0_89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49e32d1f8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349e32d1f8a_0_9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49e32d1f8a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349e32d1f8a_0_10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49e32d1f8a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349e32d1f8a_0_11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49e32d1f8a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349e32d1f8a_0_12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f6a83f649b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f6a83f649b_2_8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49e32d1f8a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349e32d1f8a_0_12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49e32d1f8a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349e32d1f8a_0_13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49e32d1f8a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349e32d1f8a_0_139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49e32d1f8a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349e32d1f8a_0_14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49e32d1f8a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349e32d1f8a_0_15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49e32d1f8a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349e32d1f8a_0_15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4aae67c0f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34aae67c0ff_0_2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4aae67c0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34aae67c0ff_0_2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aae67c0f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34aae67c0ff_0_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4aae67c0f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34aae67c0ff_0_1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4aae67c0f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34aae67c0ff_0_1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49e32d1f8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349e32d1f8a_0_1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49e32d1f8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349e32d1f8a_0_2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49e32d1f8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349e32d1f8a_0_29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49e32d1f8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349e32d1f8a_0_3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250031" y="1078260"/>
            <a:ext cx="8643937" cy="1707803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250031" y="2779365"/>
            <a:ext cx="8643937" cy="683121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3048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 rot="5400000">
            <a:off x="6621363" y="1189881"/>
            <a:ext cx="2384226" cy="2160984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" type="body"/>
          </p:nvPr>
        </p:nvSpPr>
        <p:spPr>
          <a:xfrm rot="5400000">
            <a:off x="2245817" y="-917525"/>
            <a:ext cx="2384226" cy="6375797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3048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250031" y="1078260"/>
            <a:ext cx="8643937" cy="1707803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" type="body"/>
          </p:nvPr>
        </p:nvSpPr>
        <p:spPr>
          <a:xfrm rot="5400000">
            <a:off x="4230440" y="-1201043"/>
            <a:ext cx="683121" cy="8643937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3048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629543" y="343235"/>
            <a:ext cx="2949029" cy="1199648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65" name="Google Shape;65;p17"/>
          <p:cNvSpPr/>
          <p:nvPr>
            <p:ph idx="2" type="pic"/>
          </p:nvPr>
        </p:nvSpPr>
        <p:spPr>
          <a:xfrm>
            <a:off x="3887763" y="740885"/>
            <a:ext cx="4628926" cy="3655033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7"/>
          <p:cNvSpPr txBox="1"/>
          <p:nvPr>
            <p:ph idx="1" type="body"/>
          </p:nvPr>
        </p:nvSpPr>
        <p:spPr>
          <a:xfrm>
            <a:off x="629543" y="1542883"/>
            <a:ext cx="2949029" cy="2858895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ill Sans"/>
              <a:buNone/>
              <a:defRPr sz="1000"/>
            </a:lvl1pPr>
            <a:lvl2pPr indent="-22860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ill Sans"/>
              <a:buNone/>
              <a:defRPr sz="900"/>
            </a:lvl2pPr>
            <a:lvl3pPr indent="-22860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Gill Sans"/>
              <a:buNone/>
              <a:defRPr sz="800"/>
            </a:lvl3pPr>
            <a:lvl4pPr indent="-22860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Gill Sans"/>
              <a:buNone/>
              <a:defRPr sz="600"/>
            </a:lvl4pPr>
            <a:lvl5pPr indent="-22860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Gill Sans"/>
              <a:buNone/>
              <a:defRPr sz="6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title"/>
          </p:nvPr>
        </p:nvSpPr>
        <p:spPr>
          <a:xfrm>
            <a:off x="629543" y="343235"/>
            <a:ext cx="2949029" cy="1199648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69" name="Google Shape;69;p18"/>
          <p:cNvSpPr txBox="1"/>
          <p:nvPr>
            <p:ph idx="1" type="body"/>
          </p:nvPr>
        </p:nvSpPr>
        <p:spPr>
          <a:xfrm>
            <a:off x="3887763" y="740885"/>
            <a:ext cx="4628926" cy="3655033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900"/>
              <a:buNone/>
              <a:defRPr sz="2100"/>
            </a:lvl1pPr>
            <a:lvl2pPr indent="-228600" lvl="1" marL="914400" algn="ctr">
              <a:spcBef>
                <a:spcPts val="0"/>
              </a:spcBef>
              <a:spcAft>
                <a:spcPts val="0"/>
              </a:spcAft>
              <a:buSzPts val="900"/>
              <a:buNone/>
              <a:defRPr sz="1800"/>
            </a:lvl2pPr>
            <a:lvl3pPr indent="-228600" lvl="2" marL="1371600" algn="ctr">
              <a:spcBef>
                <a:spcPts val="0"/>
              </a:spcBef>
              <a:spcAft>
                <a:spcPts val="0"/>
              </a:spcAft>
              <a:buSzPts val="900"/>
              <a:buNone/>
              <a:defRPr sz="1500"/>
            </a:lvl3pPr>
            <a:lvl4pPr indent="-228600" lvl="3" marL="1828800" algn="ctr">
              <a:spcBef>
                <a:spcPts val="0"/>
              </a:spcBef>
              <a:spcAft>
                <a:spcPts val="0"/>
              </a:spcAft>
              <a:buSzPts val="900"/>
              <a:buNone/>
              <a:defRPr sz="1300"/>
            </a:lvl4pPr>
            <a:lvl5pPr indent="-228600" lvl="4" marL="2286000" algn="ctr">
              <a:spcBef>
                <a:spcPts val="0"/>
              </a:spcBef>
              <a:spcAft>
                <a:spcPts val="0"/>
              </a:spcAft>
              <a:buSzPts val="900"/>
              <a:buNone/>
              <a:defRPr sz="1300"/>
            </a:lvl5pPr>
            <a:lvl6pPr indent="-31115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6pPr>
            <a:lvl7pPr indent="-31115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7pPr>
            <a:lvl8pPr indent="-31115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8pPr>
            <a:lvl9pPr indent="-31115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9pPr>
          </a:lstStyle>
          <a:p/>
        </p:txBody>
      </p:sp>
      <p:sp>
        <p:nvSpPr>
          <p:cNvPr id="70" name="Google Shape;70;p18"/>
          <p:cNvSpPr txBox="1"/>
          <p:nvPr>
            <p:ph idx="2" type="body"/>
          </p:nvPr>
        </p:nvSpPr>
        <p:spPr>
          <a:xfrm>
            <a:off x="629543" y="1542883"/>
            <a:ext cx="2949029" cy="2858895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ill Sans"/>
              <a:buNone/>
              <a:defRPr sz="1000"/>
            </a:lvl1pPr>
            <a:lvl2pPr indent="-22860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ill Sans"/>
              <a:buNone/>
              <a:defRPr sz="900"/>
            </a:lvl2pPr>
            <a:lvl3pPr indent="-22860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Gill Sans"/>
              <a:buNone/>
              <a:defRPr sz="800"/>
            </a:lvl3pPr>
            <a:lvl4pPr indent="-22860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Gill Sans"/>
              <a:buNone/>
              <a:defRPr sz="600"/>
            </a:lvl4pPr>
            <a:lvl5pPr indent="-22860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Gill Sans"/>
              <a:buNone/>
              <a:defRPr sz="6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/>
          <p:nvPr>
            <p:ph type="title"/>
          </p:nvPr>
        </p:nvSpPr>
        <p:spPr>
          <a:xfrm>
            <a:off x="250031" y="1078260"/>
            <a:ext cx="8643937" cy="1707803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type="title"/>
          </p:nvPr>
        </p:nvSpPr>
        <p:spPr>
          <a:xfrm>
            <a:off x="629543" y="273751"/>
            <a:ext cx="7887146" cy="994544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" type="body"/>
          </p:nvPr>
        </p:nvSpPr>
        <p:spPr>
          <a:xfrm>
            <a:off x="629543" y="1260760"/>
            <a:ext cx="3868787" cy="617823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ill Sans"/>
              <a:buNone/>
              <a:defRPr b="1" sz="1500"/>
            </a:lvl1pPr>
            <a:lvl2pPr indent="-22860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None/>
              <a:defRPr b="1" sz="1300"/>
            </a:lvl2pPr>
            <a:lvl3pPr indent="-22860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None/>
              <a:defRPr b="1" sz="1200"/>
            </a:lvl3pPr>
            <a:lvl4pPr indent="-22860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ill Sans"/>
              <a:buNone/>
              <a:defRPr b="1" sz="1000"/>
            </a:lvl4pPr>
            <a:lvl5pPr indent="-22860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ill Sans"/>
              <a:buNone/>
              <a:defRPr b="1" sz="10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9pPr>
          </a:lstStyle>
          <a:p/>
        </p:txBody>
      </p:sp>
      <p:sp>
        <p:nvSpPr>
          <p:cNvPr id="77" name="Google Shape;77;p21"/>
          <p:cNvSpPr txBox="1"/>
          <p:nvPr>
            <p:ph idx="2" type="body"/>
          </p:nvPr>
        </p:nvSpPr>
        <p:spPr>
          <a:xfrm>
            <a:off x="629543" y="1878583"/>
            <a:ext cx="3868787" cy="2763459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3048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3" type="body"/>
          </p:nvPr>
        </p:nvSpPr>
        <p:spPr>
          <a:xfrm>
            <a:off x="4628927" y="1260760"/>
            <a:ext cx="3887762" cy="617823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ill Sans"/>
              <a:buNone/>
              <a:defRPr b="1" sz="1500"/>
            </a:lvl1pPr>
            <a:lvl2pPr indent="-22860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None/>
              <a:defRPr b="1" sz="1300"/>
            </a:lvl2pPr>
            <a:lvl3pPr indent="-22860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None/>
              <a:defRPr b="1" sz="1200"/>
            </a:lvl3pPr>
            <a:lvl4pPr indent="-22860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ill Sans"/>
              <a:buNone/>
              <a:defRPr b="1" sz="1000"/>
            </a:lvl4pPr>
            <a:lvl5pPr indent="-22860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ill Sans"/>
              <a:buNone/>
              <a:defRPr b="1" sz="10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9pPr>
          </a:lstStyle>
          <a:p/>
        </p:txBody>
      </p:sp>
      <p:sp>
        <p:nvSpPr>
          <p:cNvPr id="79" name="Google Shape;79;p21"/>
          <p:cNvSpPr txBox="1"/>
          <p:nvPr>
            <p:ph idx="4" type="body"/>
          </p:nvPr>
        </p:nvSpPr>
        <p:spPr>
          <a:xfrm>
            <a:off x="4628927" y="1878583"/>
            <a:ext cx="3887762" cy="2763459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3048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 txBox="1"/>
          <p:nvPr>
            <p:ph type="title"/>
          </p:nvPr>
        </p:nvSpPr>
        <p:spPr>
          <a:xfrm>
            <a:off x="250031" y="1078260"/>
            <a:ext cx="8643937" cy="1707803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82" name="Google Shape;82;p22"/>
          <p:cNvSpPr txBox="1"/>
          <p:nvPr>
            <p:ph idx="1" type="body"/>
          </p:nvPr>
        </p:nvSpPr>
        <p:spPr>
          <a:xfrm>
            <a:off x="250031" y="2779365"/>
            <a:ext cx="4268391" cy="683121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3048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2" type="body"/>
          </p:nvPr>
        </p:nvSpPr>
        <p:spPr>
          <a:xfrm>
            <a:off x="4625578" y="2779365"/>
            <a:ext cx="4268391" cy="683121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3048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title"/>
          </p:nvPr>
        </p:nvSpPr>
        <p:spPr>
          <a:xfrm>
            <a:off x="623962" y="1282526"/>
            <a:ext cx="7887146" cy="2138939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86" name="Google Shape;86;p23"/>
          <p:cNvSpPr txBox="1"/>
          <p:nvPr>
            <p:ph idx="1" type="body"/>
          </p:nvPr>
        </p:nvSpPr>
        <p:spPr>
          <a:xfrm>
            <a:off x="623962" y="3442395"/>
            <a:ext cx="7887146" cy="1125141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ill Sans"/>
              <a:buNone/>
              <a:defRPr sz="1500"/>
            </a:lvl1pPr>
            <a:lvl2pPr indent="-22860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None/>
              <a:defRPr sz="1300"/>
            </a:lvl2pPr>
            <a:lvl3pPr indent="-22860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None/>
              <a:defRPr sz="1200"/>
            </a:lvl3pPr>
            <a:lvl4pPr indent="-22860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ill Sans"/>
              <a:buNone/>
              <a:defRPr sz="1000"/>
            </a:lvl4pPr>
            <a:lvl5pPr indent="-22860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ill Sans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4"/>
          <p:cNvSpPr txBox="1"/>
          <p:nvPr>
            <p:ph type="ctrTitle"/>
          </p:nvPr>
        </p:nvSpPr>
        <p:spPr>
          <a:xfrm>
            <a:off x="1143000" y="842181"/>
            <a:ext cx="6858000" cy="1790682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89" name="Google Shape;89;p24"/>
          <p:cNvSpPr txBox="1"/>
          <p:nvPr>
            <p:ph idx="1" type="subTitle"/>
          </p:nvPr>
        </p:nvSpPr>
        <p:spPr>
          <a:xfrm>
            <a:off x="1143000" y="2701510"/>
            <a:ext cx="6858000" cy="1241505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ill Sans"/>
              <a:buNone/>
              <a:defRPr sz="1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None/>
              <a:defRPr sz="13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ill Sans"/>
              <a:buNone/>
              <a:defRPr sz="10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ill Sans"/>
              <a:buNone/>
              <a:defRPr sz="10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 txBox="1"/>
          <p:nvPr>
            <p:ph type="title"/>
          </p:nvPr>
        </p:nvSpPr>
        <p:spPr>
          <a:xfrm>
            <a:off x="250031" y="3603129"/>
            <a:ext cx="8643937" cy="663029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96" name="Google Shape;96;p26"/>
          <p:cNvSpPr txBox="1"/>
          <p:nvPr>
            <p:ph idx="1" type="body"/>
          </p:nvPr>
        </p:nvSpPr>
        <p:spPr>
          <a:xfrm>
            <a:off x="250031" y="4259461"/>
            <a:ext cx="8643937" cy="63624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3048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7"/>
          <p:cNvSpPr txBox="1"/>
          <p:nvPr>
            <p:ph type="title"/>
          </p:nvPr>
        </p:nvSpPr>
        <p:spPr>
          <a:xfrm rot="5400000">
            <a:off x="7167190" y="3168923"/>
            <a:ext cx="1292572" cy="2160984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99" name="Google Shape;99;p27"/>
          <p:cNvSpPr txBox="1"/>
          <p:nvPr>
            <p:ph idx="1" type="body"/>
          </p:nvPr>
        </p:nvSpPr>
        <p:spPr>
          <a:xfrm rot="5400000">
            <a:off x="2791644" y="1061517"/>
            <a:ext cx="1292572" cy="6375797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3048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8"/>
          <p:cNvSpPr txBox="1"/>
          <p:nvPr>
            <p:ph type="title"/>
          </p:nvPr>
        </p:nvSpPr>
        <p:spPr>
          <a:xfrm>
            <a:off x="250031" y="3603129"/>
            <a:ext cx="8643937" cy="663029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02" name="Google Shape;102;p28"/>
          <p:cNvSpPr txBox="1"/>
          <p:nvPr>
            <p:ph idx="1" type="body"/>
          </p:nvPr>
        </p:nvSpPr>
        <p:spPr>
          <a:xfrm rot="5400000">
            <a:off x="4253880" y="255612"/>
            <a:ext cx="636240" cy="8643937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3048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9"/>
          <p:cNvSpPr txBox="1"/>
          <p:nvPr>
            <p:ph type="title"/>
          </p:nvPr>
        </p:nvSpPr>
        <p:spPr>
          <a:xfrm>
            <a:off x="629543" y="343235"/>
            <a:ext cx="2949029" cy="1199648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05" name="Google Shape;105;p29"/>
          <p:cNvSpPr/>
          <p:nvPr>
            <p:ph idx="2" type="pic"/>
          </p:nvPr>
        </p:nvSpPr>
        <p:spPr>
          <a:xfrm>
            <a:off x="3887763" y="740885"/>
            <a:ext cx="4628926" cy="3655033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9"/>
          <p:cNvSpPr txBox="1"/>
          <p:nvPr>
            <p:ph idx="1" type="body"/>
          </p:nvPr>
        </p:nvSpPr>
        <p:spPr>
          <a:xfrm>
            <a:off x="629543" y="1542883"/>
            <a:ext cx="2949029" cy="2858895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ill Sans"/>
              <a:buNone/>
              <a:defRPr sz="1000"/>
            </a:lvl1pPr>
            <a:lvl2pPr indent="-22860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ill Sans"/>
              <a:buNone/>
              <a:defRPr sz="900"/>
            </a:lvl2pPr>
            <a:lvl3pPr indent="-22860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Gill Sans"/>
              <a:buNone/>
              <a:defRPr sz="800"/>
            </a:lvl3pPr>
            <a:lvl4pPr indent="-22860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Gill Sans"/>
              <a:buNone/>
              <a:defRPr sz="600"/>
            </a:lvl4pPr>
            <a:lvl5pPr indent="-22860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Gill Sans"/>
              <a:buNone/>
              <a:defRPr sz="6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0"/>
          <p:cNvSpPr txBox="1"/>
          <p:nvPr>
            <p:ph type="title"/>
          </p:nvPr>
        </p:nvSpPr>
        <p:spPr>
          <a:xfrm>
            <a:off x="629543" y="343235"/>
            <a:ext cx="2949029" cy="1199648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09" name="Google Shape;109;p30"/>
          <p:cNvSpPr txBox="1"/>
          <p:nvPr>
            <p:ph idx="1" type="body"/>
          </p:nvPr>
        </p:nvSpPr>
        <p:spPr>
          <a:xfrm>
            <a:off x="3887763" y="740885"/>
            <a:ext cx="4628926" cy="3655033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900"/>
              <a:buNone/>
              <a:defRPr sz="2100"/>
            </a:lvl1pPr>
            <a:lvl2pPr indent="-228600" lvl="1" marL="914400" algn="ctr">
              <a:spcBef>
                <a:spcPts val="0"/>
              </a:spcBef>
              <a:spcAft>
                <a:spcPts val="0"/>
              </a:spcAft>
              <a:buSzPts val="900"/>
              <a:buNone/>
              <a:defRPr sz="1800"/>
            </a:lvl2pPr>
            <a:lvl3pPr indent="-228600" lvl="2" marL="1371600" algn="ctr">
              <a:spcBef>
                <a:spcPts val="0"/>
              </a:spcBef>
              <a:spcAft>
                <a:spcPts val="0"/>
              </a:spcAft>
              <a:buSzPts val="900"/>
              <a:buNone/>
              <a:defRPr sz="1500"/>
            </a:lvl3pPr>
            <a:lvl4pPr indent="-228600" lvl="3" marL="1828800" algn="ctr">
              <a:spcBef>
                <a:spcPts val="0"/>
              </a:spcBef>
              <a:spcAft>
                <a:spcPts val="0"/>
              </a:spcAft>
              <a:buSzPts val="900"/>
              <a:buNone/>
              <a:defRPr sz="1300"/>
            </a:lvl4pPr>
            <a:lvl5pPr indent="-228600" lvl="4" marL="2286000" algn="ctr">
              <a:spcBef>
                <a:spcPts val="0"/>
              </a:spcBef>
              <a:spcAft>
                <a:spcPts val="0"/>
              </a:spcAft>
              <a:buSzPts val="900"/>
              <a:buNone/>
              <a:defRPr sz="1300"/>
            </a:lvl5pPr>
            <a:lvl6pPr indent="-31115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6pPr>
            <a:lvl7pPr indent="-31115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7pPr>
            <a:lvl8pPr indent="-31115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8pPr>
            <a:lvl9pPr indent="-31115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9pPr>
          </a:lstStyle>
          <a:p/>
        </p:txBody>
      </p:sp>
      <p:sp>
        <p:nvSpPr>
          <p:cNvPr id="110" name="Google Shape;110;p30"/>
          <p:cNvSpPr txBox="1"/>
          <p:nvPr>
            <p:ph idx="2" type="body"/>
          </p:nvPr>
        </p:nvSpPr>
        <p:spPr>
          <a:xfrm>
            <a:off x="629543" y="1542883"/>
            <a:ext cx="2949029" cy="2858895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ill Sans"/>
              <a:buNone/>
              <a:defRPr sz="1000"/>
            </a:lvl1pPr>
            <a:lvl2pPr indent="-22860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ill Sans"/>
              <a:buNone/>
              <a:defRPr sz="900"/>
            </a:lvl2pPr>
            <a:lvl3pPr indent="-22860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Gill Sans"/>
              <a:buNone/>
              <a:defRPr sz="800"/>
            </a:lvl3pPr>
            <a:lvl4pPr indent="-22860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Gill Sans"/>
              <a:buNone/>
              <a:defRPr sz="600"/>
            </a:lvl4pPr>
            <a:lvl5pPr indent="-22860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Gill Sans"/>
              <a:buNone/>
              <a:defRPr sz="6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2"/>
          <p:cNvSpPr txBox="1"/>
          <p:nvPr>
            <p:ph type="title"/>
          </p:nvPr>
        </p:nvSpPr>
        <p:spPr>
          <a:xfrm>
            <a:off x="250031" y="3603129"/>
            <a:ext cx="8643937" cy="663029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3"/>
          <p:cNvSpPr txBox="1"/>
          <p:nvPr>
            <p:ph type="title"/>
          </p:nvPr>
        </p:nvSpPr>
        <p:spPr>
          <a:xfrm>
            <a:off x="629543" y="273751"/>
            <a:ext cx="7887146" cy="994544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16" name="Google Shape;116;p33"/>
          <p:cNvSpPr txBox="1"/>
          <p:nvPr>
            <p:ph idx="1" type="body"/>
          </p:nvPr>
        </p:nvSpPr>
        <p:spPr>
          <a:xfrm>
            <a:off x="629543" y="1260760"/>
            <a:ext cx="3868787" cy="617823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ill Sans"/>
              <a:buNone/>
              <a:defRPr b="1" sz="1500"/>
            </a:lvl1pPr>
            <a:lvl2pPr indent="-22860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None/>
              <a:defRPr b="1" sz="1300"/>
            </a:lvl2pPr>
            <a:lvl3pPr indent="-22860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None/>
              <a:defRPr b="1" sz="1200"/>
            </a:lvl3pPr>
            <a:lvl4pPr indent="-22860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ill Sans"/>
              <a:buNone/>
              <a:defRPr b="1" sz="1000"/>
            </a:lvl4pPr>
            <a:lvl5pPr indent="-22860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ill Sans"/>
              <a:buNone/>
              <a:defRPr b="1" sz="10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9pPr>
          </a:lstStyle>
          <a:p/>
        </p:txBody>
      </p:sp>
      <p:sp>
        <p:nvSpPr>
          <p:cNvPr id="117" name="Google Shape;117;p33"/>
          <p:cNvSpPr txBox="1"/>
          <p:nvPr>
            <p:ph idx="2" type="body"/>
          </p:nvPr>
        </p:nvSpPr>
        <p:spPr>
          <a:xfrm>
            <a:off x="629543" y="1878583"/>
            <a:ext cx="3868787" cy="2763459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3048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118" name="Google Shape;118;p33"/>
          <p:cNvSpPr txBox="1"/>
          <p:nvPr>
            <p:ph idx="3" type="body"/>
          </p:nvPr>
        </p:nvSpPr>
        <p:spPr>
          <a:xfrm>
            <a:off x="4628927" y="1260760"/>
            <a:ext cx="3887762" cy="617823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ill Sans"/>
              <a:buNone/>
              <a:defRPr b="1" sz="1500"/>
            </a:lvl1pPr>
            <a:lvl2pPr indent="-22860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None/>
              <a:defRPr b="1" sz="1300"/>
            </a:lvl2pPr>
            <a:lvl3pPr indent="-22860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None/>
              <a:defRPr b="1" sz="1200"/>
            </a:lvl3pPr>
            <a:lvl4pPr indent="-22860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ill Sans"/>
              <a:buNone/>
              <a:defRPr b="1" sz="1000"/>
            </a:lvl4pPr>
            <a:lvl5pPr indent="-22860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ill Sans"/>
              <a:buNone/>
              <a:defRPr b="1" sz="10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9pPr>
          </a:lstStyle>
          <a:p/>
        </p:txBody>
      </p:sp>
      <p:sp>
        <p:nvSpPr>
          <p:cNvPr id="119" name="Google Shape;119;p33"/>
          <p:cNvSpPr txBox="1"/>
          <p:nvPr>
            <p:ph idx="4" type="body"/>
          </p:nvPr>
        </p:nvSpPr>
        <p:spPr>
          <a:xfrm>
            <a:off x="4628927" y="1878583"/>
            <a:ext cx="3887762" cy="2763459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3048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4"/>
          <p:cNvSpPr txBox="1"/>
          <p:nvPr>
            <p:ph type="title"/>
          </p:nvPr>
        </p:nvSpPr>
        <p:spPr>
          <a:xfrm>
            <a:off x="250031" y="3603129"/>
            <a:ext cx="8643937" cy="663029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22" name="Google Shape;122;p34"/>
          <p:cNvSpPr txBox="1"/>
          <p:nvPr>
            <p:ph idx="1" type="body"/>
          </p:nvPr>
        </p:nvSpPr>
        <p:spPr>
          <a:xfrm>
            <a:off x="250031" y="4259461"/>
            <a:ext cx="4268391" cy="63624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3048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123" name="Google Shape;123;p34"/>
          <p:cNvSpPr txBox="1"/>
          <p:nvPr>
            <p:ph idx="2" type="body"/>
          </p:nvPr>
        </p:nvSpPr>
        <p:spPr>
          <a:xfrm>
            <a:off x="4625578" y="4259461"/>
            <a:ext cx="4268391" cy="63624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3048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5"/>
          <p:cNvSpPr txBox="1"/>
          <p:nvPr>
            <p:ph type="title"/>
          </p:nvPr>
        </p:nvSpPr>
        <p:spPr>
          <a:xfrm>
            <a:off x="623962" y="1282526"/>
            <a:ext cx="7887146" cy="2138939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26" name="Google Shape;126;p35"/>
          <p:cNvSpPr txBox="1"/>
          <p:nvPr>
            <p:ph idx="1" type="body"/>
          </p:nvPr>
        </p:nvSpPr>
        <p:spPr>
          <a:xfrm>
            <a:off x="623962" y="3442395"/>
            <a:ext cx="7887146" cy="1125141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ill Sans"/>
              <a:buNone/>
              <a:defRPr sz="1500"/>
            </a:lvl1pPr>
            <a:lvl2pPr indent="-22860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None/>
              <a:defRPr sz="1300"/>
            </a:lvl2pPr>
            <a:lvl3pPr indent="-22860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None/>
              <a:defRPr sz="1200"/>
            </a:lvl3pPr>
            <a:lvl4pPr indent="-22860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ill Sans"/>
              <a:buNone/>
              <a:defRPr sz="1000"/>
            </a:lvl4pPr>
            <a:lvl5pPr indent="-22860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ill Sans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6"/>
          <p:cNvSpPr txBox="1"/>
          <p:nvPr>
            <p:ph type="ctrTitle"/>
          </p:nvPr>
        </p:nvSpPr>
        <p:spPr>
          <a:xfrm>
            <a:off x="1143000" y="842181"/>
            <a:ext cx="6858000" cy="1790682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29" name="Google Shape;129;p36"/>
          <p:cNvSpPr txBox="1"/>
          <p:nvPr>
            <p:ph idx="1" type="subTitle"/>
          </p:nvPr>
        </p:nvSpPr>
        <p:spPr>
          <a:xfrm>
            <a:off x="1143000" y="2701510"/>
            <a:ext cx="6858000" cy="1241505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ill Sans"/>
              <a:buNone/>
              <a:defRPr sz="1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None/>
              <a:defRPr sz="13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ill Sans"/>
              <a:buNone/>
              <a:defRPr sz="10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ill Sans"/>
              <a:buNone/>
              <a:defRPr sz="10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image" Target="../media/image3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2.xml"/><Relationship Id="rId1" Type="http://schemas.openxmlformats.org/officeDocument/2006/relationships/image" Target="../media/image3.jp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8000" cy="5150197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250031" y="1078260"/>
            <a:ext cx="8643937" cy="1707803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4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4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4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4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4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4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4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4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4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250031" y="2779365"/>
            <a:ext cx="8643937" cy="683121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6697"/>
            <a:ext cx="6858000" cy="515019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5"/>
          <p:cNvSpPr txBox="1"/>
          <p:nvPr>
            <p:ph type="title"/>
          </p:nvPr>
        </p:nvSpPr>
        <p:spPr>
          <a:xfrm>
            <a:off x="250031" y="3603129"/>
            <a:ext cx="8643937" cy="663029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4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4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4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4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4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4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4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4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4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1" type="body"/>
          </p:nvPr>
        </p:nvSpPr>
        <p:spPr>
          <a:xfrm>
            <a:off x="250031" y="4259461"/>
            <a:ext cx="8643937" cy="63624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7"/>
          <p:cNvSpPr txBox="1"/>
          <p:nvPr>
            <p:ph type="title"/>
          </p:nvPr>
        </p:nvSpPr>
        <p:spPr>
          <a:xfrm>
            <a:off x="250031" y="1078260"/>
            <a:ext cx="8643937" cy="1707803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LLM Agents - From Language Models to Autonomous Intelligence</a:t>
            </a:r>
            <a:endParaRPr sz="4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5" name="Google Shape;135;p37"/>
          <p:cNvSpPr txBox="1"/>
          <p:nvPr>
            <p:ph idx="1" type="body"/>
          </p:nvPr>
        </p:nvSpPr>
        <p:spPr>
          <a:xfrm>
            <a:off x="250031" y="2779365"/>
            <a:ext cx="8643937" cy="683121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Gnanambhal</a:t>
            </a:r>
            <a:r>
              <a:rPr lang="en"/>
              <a:t> Shivarraman</a:t>
            </a:r>
            <a:endParaRPr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6"/>
          <p:cNvSpPr txBox="1"/>
          <p:nvPr>
            <p:ph idx="1" type="body"/>
          </p:nvPr>
        </p:nvSpPr>
        <p:spPr>
          <a:xfrm>
            <a:off x="250056" y="410861"/>
            <a:ext cx="86439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" sz="2100"/>
              <a:t>Section IV: Spotlight Paper II - Plan-Then-Execute: An Empirical Study of User Trust and Team Performance When Using LLM Agents As A Daily Assistant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t/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46"/>
          <p:cNvSpPr txBox="1"/>
          <p:nvPr/>
        </p:nvSpPr>
        <p:spPr>
          <a:xfrm>
            <a:off x="605400" y="1651950"/>
            <a:ext cx="79332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Results</a:t>
            </a:r>
            <a:endParaRPr b="1" sz="15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ill Sans"/>
              <a:buAutoNum type="arabicPeriod"/>
            </a:pPr>
            <a:r>
              <a:rPr lang="en" sz="1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User-involved planning improved task outcomes and plan quality.</a:t>
            </a:r>
            <a:endParaRPr sz="15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ill Sans"/>
              <a:buAutoNum type="arabicPeriod"/>
            </a:pPr>
            <a:r>
              <a:rPr lang="en" sz="1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User-involved execution enhanced error detection and task performance.</a:t>
            </a:r>
            <a:endParaRPr sz="15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ill Sans"/>
              <a:buAutoNum type="arabicPeriod"/>
            </a:pPr>
            <a:r>
              <a:rPr lang="en" sz="1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However, </a:t>
            </a:r>
            <a:r>
              <a:rPr b="1" lang="en" sz="1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trust calibration</a:t>
            </a:r>
            <a:r>
              <a:rPr lang="en" sz="1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didn’t always improve — users sometimes trusted plausible-looking but incorrect plans.</a:t>
            </a:r>
            <a:endParaRPr sz="15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ill Sans"/>
              <a:buAutoNum type="arabicPeriod"/>
            </a:pPr>
            <a:r>
              <a:rPr lang="en" sz="1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High user involvement also increased cognitive load.</a:t>
            </a:r>
            <a:endParaRPr sz="15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br>
              <a:rPr b="1" lang="en" sz="1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endParaRPr sz="15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7"/>
          <p:cNvSpPr txBox="1"/>
          <p:nvPr>
            <p:ph idx="1" type="body"/>
          </p:nvPr>
        </p:nvSpPr>
        <p:spPr>
          <a:xfrm>
            <a:off x="250056" y="410861"/>
            <a:ext cx="86439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IV: Spotlight Paper III - AutoAgent — A Fully-Automated and Zero-Code Framework for LLM Agents</a:t>
            </a:r>
            <a:endParaRPr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1" name="Google Shape;201;p47"/>
          <p:cNvSpPr txBox="1"/>
          <p:nvPr/>
        </p:nvSpPr>
        <p:spPr>
          <a:xfrm>
            <a:off x="605400" y="1651950"/>
            <a:ext cx="79332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Problem Statement</a:t>
            </a:r>
            <a:br>
              <a:rPr b="1"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	Most existing LLM agent frameworks (LangChain, AutoGen, etc.) require coding expertise, limiting accessibility for non-technical users.</a:t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Proposed Solution</a:t>
            </a:r>
            <a:br>
              <a:rPr b="1"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	AutoAgent - an agent operating system enabling users to create and customize agents, tools, and workflows through natural language alone, with:</a:t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Char char="-"/>
            </a:pP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No programming required</a:t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Char char="-"/>
            </a:pP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Automated orchestration and execution</a:t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Char char="-"/>
            </a:pP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Compatibility with multiple LLMs and APIs</a:t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8"/>
          <p:cNvSpPr txBox="1"/>
          <p:nvPr>
            <p:ph idx="1" type="body"/>
          </p:nvPr>
        </p:nvSpPr>
        <p:spPr>
          <a:xfrm>
            <a:off x="250056" y="410861"/>
            <a:ext cx="86439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IV: Spotlight Paper III - AutoAgent — A Fully-Automated and Zero-Code Framework for LLM Agents</a:t>
            </a:r>
            <a:endParaRPr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7" name="Google Shape;207;p48"/>
          <p:cNvSpPr txBox="1"/>
          <p:nvPr/>
        </p:nvSpPr>
        <p:spPr>
          <a:xfrm>
            <a:off x="605400" y="1253425"/>
            <a:ext cx="7933200" cy="14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System consists of 4 components:</a:t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Agentic System Utilities</a:t>
            </a: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 Modular web, file, and coding agents</a:t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LLM-powered Actionable Engine</a:t>
            </a: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 Decision-making brain</a:t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Self-Managing File System</a:t>
            </a: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 Converts multimodal data into structured vector stores</a:t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Self-Play Agent Customization</a:t>
            </a: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 Auto-generates tools, workflows, and agents via XML templates</a:t>
            </a:r>
            <a:endParaRPr b="1"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08" name="Google Shape;20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999" y="2715325"/>
            <a:ext cx="6920026" cy="204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9"/>
          <p:cNvSpPr txBox="1"/>
          <p:nvPr>
            <p:ph idx="1" type="body"/>
          </p:nvPr>
        </p:nvSpPr>
        <p:spPr>
          <a:xfrm>
            <a:off x="250056" y="410861"/>
            <a:ext cx="86439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IV: Spotlight Paper III - AutoAgent — A Fully-Automated and Zero-Code Framework for LLM Agents</a:t>
            </a:r>
            <a:endParaRPr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4" name="Google Shape;214;p49"/>
          <p:cNvSpPr txBox="1"/>
          <p:nvPr/>
        </p:nvSpPr>
        <p:spPr>
          <a:xfrm>
            <a:off x="605400" y="1530300"/>
            <a:ext cx="7933200" cy="20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Results</a:t>
            </a:r>
            <a:endParaRPr b="1"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Ranked </a:t>
            </a:r>
            <a:r>
              <a:rPr b="1"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#2 overall</a:t>
            </a: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on GAIA benchmark</a:t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AutoNum type="arabicPeriod"/>
            </a:pP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Outperformed LangChain and others on MultiHop-RAG (73.5% acc vs 62.8%)</a:t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AutoNum type="arabicPeriod"/>
            </a:pP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Successfully generated complex agents (e.g., DaVinci art generator, Financial Orchestrator) without human coding</a:t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AutoNum type="arabicPeriod"/>
            </a:pP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Showed potential in task decomposition, dynamic resource orchestration, and scaling laws via agent workflows</a:t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0"/>
          <p:cNvSpPr txBox="1"/>
          <p:nvPr>
            <p:ph idx="1" type="body"/>
          </p:nvPr>
        </p:nvSpPr>
        <p:spPr>
          <a:xfrm>
            <a:off x="250056" y="410861"/>
            <a:ext cx="86439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IV: Spotlight Paper IV - PaSa: An LLM Agent for Comprehensive Academic Paper Search</a:t>
            </a:r>
            <a:endParaRPr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0" name="Google Shape;220;p50"/>
          <p:cNvSpPr txBox="1"/>
          <p:nvPr/>
        </p:nvSpPr>
        <p:spPr>
          <a:xfrm>
            <a:off x="605400" y="1650775"/>
            <a:ext cx="7933200" cy="23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Problem Statement</a:t>
            </a:r>
            <a:br>
              <a:rPr b="1"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Current academic search engines (e.g., Google Scholar) often fail on </a:t>
            </a:r>
            <a:r>
              <a:rPr b="1"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complex, fine-grained scholarly queries</a:t>
            </a: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—e.g., finding papers on "non-stationary RL using UCB methods."</a:t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Proposed Solution</a:t>
            </a:r>
            <a:br>
              <a:rPr b="1"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	</a:t>
            </a:r>
            <a:r>
              <a:rPr b="1"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PaSa</a:t>
            </a: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a dual-agent system (Crawler + Selector) designed to:</a:t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AutoNum type="arabicPeriod"/>
            </a:pP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Autonomously search, read, and filter papers</a:t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AutoNum type="arabicPeriod"/>
            </a:pP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Navigate citation graphs</a:t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AutoNum type="arabicPeriod"/>
            </a:pP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Answer complex, multi-hop academic queries</a:t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1"/>
          <p:cNvSpPr txBox="1"/>
          <p:nvPr>
            <p:ph idx="1" type="body"/>
          </p:nvPr>
        </p:nvSpPr>
        <p:spPr>
          <a:xfrm>
            <a:off x="250056" y="410861"/>
            <a:ext cx="86439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IV: Spotlight Paper IV - PaSa: An LLM Agent for Comprehensive Academic Paper Search</a:t>
            </a:r>
            <a:endParaRPr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26" name="Google Shape;22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425" y="1836675"/>
            <a:ext cx="6252099" cy="283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2"/>
          <p:cNvSpPr txBox="1"/>
          <p:nvPr>
            <p:ph idx="1" type="body"/>
          </p:nvPr>
        </p:nvSpPr>
        <p:spPr>
          <a:xfrm>
            <a:off x="250056" y="410861"/>
            <a:ext cx="86439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IV: Spotlight Paper IV - PaSa: An LLM Agent for Comprehensive Academic Paper Search</a:t>
            </a:r>
            <a:endParaRPr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2" name="Google Shape;232;p52"/>
          <p:cNvSpPr txBox="1"/>
          <p:nvPr/>
        </p:nvSpPr>
        <p:spPr>
          <a:xfrm>
            <a:off x="605400" y="1518600"/>
            <a:ext cx="793320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Methodology</a:t>
            </a:r>
            <a:endParaRPr b="1"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Architecture</a:t>
            </a: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</a:t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115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b="1"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Crawler Agent</a:t>
            </a: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 Uses search tools + citation crawling to build a dynamic paper queue</a:t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11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b="1"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Selector Agent</a:t>
            </a: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 Reads papers and filters relevant ones based on query fit</a:t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Trained using reinforcement learning (AGILE framework) + imitation learning</a:t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Two datasets:</a:t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115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b="1"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AutoScholarQuery</a:t>
            </a: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(synthetic): 35k paper-query pairs from top AI conferences (ICLR, NeurIPS, ACL)</a:t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11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b="1"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RealScholarQuery</a:t>
            </a: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(real-world): 50 expert-labeled complex academic queries</a:t>
            </a:r>
            <a:b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Char char="●"/>
            </a:pP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Uses session-level PPO for long-horizon RL with sparse rewards</a:t>
            </a:r>
            <a:b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3"/>
          <p:cNvSpPr txBox="1"/>
          <p:nvPr>
            <p:ph idx="1" type="body"/>
          </p:nvPr>
        </p:nvSpPr>
        <p:spPr>
          <a:xfrm>
            <a:off x="250056" y="410861"/>
            <a:ext cx="86439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IV: Spotlight Paper IV - PaSa: An LLM Agent for Comprehensive Academic Paper Search</a:t>
            </a:r>
            <a:endParaRPr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8" name="Google Shape;238;p53"/>
          <p:cNvSpPr txBox="1"/>
          <p:nvPr/>
        </p:nvSpPr>
        <p:spPr>
          <a:xfrm>
            <a:off x="862650" y="1554550"/>
            <a:ext cx="6919200" cy="29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Results</a:t>
            </a:r>
            <a:endParaRPr b="1"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On</a:t>
            </a: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b="1"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RealScholarQuery</a:t>
            </a: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</a:t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Char char="-"/>
            </a:pP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PaSa-7B outperformed all baselines (including GPT-4o, ChatGPT + Google)</a:t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Char char="-"/>
            </a:pP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+37.8% Recall@20 vs GPT-4o + Google baseline</a:t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Char char="-"/>
            </a:pP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+30.3% recall vs prompt-based PaSa-GPT-4o</a:t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</a:t>
            </a: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Selector module significantly improved recall in long-tail retrieval</a:t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Performs better than human-in-the-loop GPT+search setups</a:t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4"/>
          <p:cNvSpPr txBox="1"/>
          <p:nvPr>
            <p:ph idx="1" type="body"/>
          </p:nvPr>
        </p:nvSpPr>
        <p:spPr>
          <a:xfrm>
            <a:off x="250056" y="410861"/>
            <a:ext cx="86439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IV: Spotlight Paper V - </a:t>
            </a:r>
            <a:r>
              <a:rPr lang="en"/>
              <a:t>CLADD: Retrieval-Augmented LLM Agents for Drug Discovery</a:t>
            </a:r>
            <a:endParaRPr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4" name="Google Shape;244;p54"/>
          <p:cNvSpPr txBox="1"/>
          <p:nvPr/>
        </p:nvSpPr>
        <p:spPr>
          <a:xfrm>
            <a:off x="862650" y="1554550"/>
            <a:ext cx="6919200" cy="29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Problem Statement</a:t>
            </a:r>
            <a:br>
              <a:rPr b="1"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LLMs have potential in drug discovery, but domain-specific fine-tuning is expensive and inflexible. Can we dynamically use external biomedical knowledge for zero-shot tasks in drug discovery?</a:t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Proposed Solution</a:t>
            </a:r>
            <a:br>
              <a:rPr b="1"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b="1"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CLADD</a:t>
            </a: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(Collaborative LLM Agents for Drug Discovery):</a:t>
            </a:r>
            <a:b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A multi-agent, RAG-powered system that:</a:t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Char char="-"/>
            </a:pP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Retrieves and contextualizes biomedical data</a:t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Char char="-"/>
            </a:pP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Uses specialized agents for planning, molecular understanding, and knowledge graph traversal</a:t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Char char="-"/>
            </a:pP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Operates without domain-specific fine-tuning</a:t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5"/>
          <p:cNvSpPr txBox="1"/>
          <p:nvPr>
            <p:ph idx="1" type="body"/>
          </p:nvPr>
        </p:nvSpPr>
        <p:spPr>
          <a:xfrm>
            <a:off x="250056" y="410861"/>
            <a:ext cx="86439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IV: Spotlight Paper V - CLADD: Retrieval-Augmented LLM Agents for Drug Discovery</a:t>
            </a:r>
            <a:endParaRPr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0" name="Google Shape;250;p55"/>
          <p:cNvSpPr txBox="1"/>
          <p:nvPr/>
        </p:nvSpPr>
        <p:spPr>
          <a:xfrm>
            <a:off x="862650" y="1554550"/>
            <a:ext cx="6919200" cy="29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Modular agent teams:</a:t>
            </a:r>
            <a:b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1. </a:t>
            </a:r>
            <a:r>
              <a:rPr b="1"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Planning Team</a:t>
            </a: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 Determines relevant data sources (KGs, tools)</a:t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2. </a:t>
            </a:r>
            <a:r>
              <a:rPr b="1"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Knowledge Graph Team</a:t>
            </a: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 Retrieves relations from domain-specific biomedical graphs</a:t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3. </a:t>
            </a:r>
            <a:r>
              <a:rPr b="1"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Molecule Understanding Team</a:t>
            </a: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 Leverages molecule annotations and external tools (e.g., MolT5)</a:t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4. </a:t>
            </a:r>
            <a:r>
              <a:rPr b="1"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Prediction Agent</a:t>
            </a: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 Synthesizes all reports into a final answer</a:t>
            </a:r>
            <a:b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Agents communicate via structured messages (e.g., XML) and use anchoring (structural similarity) for unknown molecules</a:t>
            </a:r>
            <a:b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Handles diverse tasks:</a:t>
            </a:r>
            <a:b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1. Molecular captioning</a:t>
            </a:r>
            <a:b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2. Drug-target prediction</a:t>
            </a:r>
            <a:b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3. Molecular toxicity classification</a:t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8"/>
          <p:cNvSpPr txBox="1"/>
          <p:nvPr>
            <p:ph idx="1" type="body"/>
          </p:nvPr>
        </p:nvSpPr>
        <p:spPr>
          <a:xfrm>
            <a:off x="250056" y="410861"/>
            <a:ext cx="86439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I: Why LLMs Alone Aren’t Enough</a:t>
            </a:r>
            <a:endParaRPr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1" name="Google Shape;141;p38"/>
          <p:cNvSpPr txBox="1"/>
          <p:nvPr/>
        </p:nvSpPr>
        <p:spPr>
          <a:xfrm>
            <a:off x="605400" y="1529100"/>
            <a:ext cx="7933200" cy="30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LLMs are </a:t>
            </a:r>
            <a:r>
              <a:rPr b="1" lang="en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stateless</a:t>
            </a:r>
            <a:r>
              <a:rPr lang="en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– no memory of past actions or goals</a:t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No </a:t>
            </a:r>
            <a:r>
              <a:rPr b="1" lang="en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tool use</a:t>
            </a:r>
            <a:r>
              <a:rPr lang="en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– can’t fetch real-time data, search, or calculate</a:t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No goal pursuit</a:t>
            </a:r>
            <a:r>
              <a:rPr lang="en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– can’t plan or act over time</a:t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Output is </a:t>
            </a:r>
            <a:r>
              <a:rPr b="1" lang="en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text-only</a:t>
            </a:r>
            <a:r>
              <a:rPr lang="en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no execution or interactivity</a:t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Passive: react to prompts, don’t </a:t>
            </a:r>
            <a:r>
              <a:rPr i="1" lang="en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do</a:t>
            </a:r>
            <a:r>
              <a:rPr lang="en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things</a:t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They are smart, but not truly autonomous!</a:t>
            </a:r>
            <a:endParaRPr i="1"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6"/>
          <p:cNvSpPr txBox="1"/>
          <p:nvPr>
            <p:ph idx="1" type="body"/>
          </p:nvPr>
        </p:nvSpPr>
        <p:spPr>
          <a:xfrm>
            <a:off x="250056" y="410861"/>
            <a:ext cx="86439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IV: Spotlight Paper V - CLADD: Retrieval-Augmented LLM Agents for Drug Discovery</a:t>
            </a:r>
            <a:endParaRPr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56" name="Google Shape;256;p56"/>
          <p:cNvPicPr preferRelativeResize="0"/>
          <p:nvPr/>
        </p:nvPicPr>
        <p:blipFill rotWithShape="1">
          <a:blip r:embed="rId3">
            <a:alphaModFix/>
          </a:blip>
          <a:srcRect b="34214" l="8447" r="9295" t="0"/>
          <a:stretch/>
        </p:blipFill>
        <p:spPr>
          <a:xfrm>
            <a:off x="1153275" y="1527600"/>
            <a:ext cx="6715802" cy="305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7"/>
          <p:cNvSpPr txBox="1"/>
          <p:nvPr>
            <p:ph idx="1" type="body"/>
          </p:nvPr>
        </p:nvSpPr>
        <p:spPr>
          <a:xfrm>
            <a:off x="250056" y="410861"/>
            <a:ext cx="86439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IV: Spotlight Paper V - CLADD: Retrieval-Augmented LLM Agents for Drug Discovery</a:t>
            </a:r>
            <a:endParaRPr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2" name="Google Shape;262;p57"/>
          <p:cNvSpPr txBox="1"/>
          <p:nvPr/>
        </p:nvSpPr>
        <p:spPr>
          <a:xfrm>
            <a:off x="476250" y="1464700"/>
            <a:ext cx="8204100" cy="3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Results</a:t>
            </a:r>
            <a:endParaRPr b="1"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AutoNum type="arabicPeriod"/>
            </a:pP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Outperforms domain-specific LMs and fine-tuned GNNs on multiple tasks:</a:t>
            </a:r>
            <a:b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Char char="-"/>
            </a:pP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Captioning: +5–10% AUROC across BBBP, SIDER, ClinTox, BACE datasets</a:t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Target prediction (P@5): Up to </a:t>
            </a:r>
            <a:r>
              <a:rPr b="1"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4.8×</a:t>
            </a: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improvement over GPT-4o and Galactica</a:t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Char char="-"/>
            </a:pP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Toxicity prediction: Strong performance with explainability</a:t>
            </a:r>
            <a:b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AutoNum type="arabicPeriod"/>
            </a:pP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Flexible: Can work with new tasks/tools without retraining</a:t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AutoNum type="arabicPeriod"/>
            </a:pP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Transparent: Agent reports help with interpretability and human trust</a:t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8"/>
          <p:cNvSpPr txBox="1"/>
          <p:nvPr>
            <p:ph idx="1" type="body"/>
          </p:nvPr>
        </p:nvSpPr>
        <p:spPr>
          <a:xfrm>
            <a:off x="250056" y="410861"/>
            <a:ext cx="86439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Section IV: Spotlight Paper VI - Large Language Models as Urban Residents: An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900"/>
              <a:t>LLM Agent Framework for Personal Mobility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900"/>
              <a:t>Generation</a:t>
            </a:r>
            <a:endParaRPr sz="1900"/>
          </a:p>
        </p:txBody>
      </p:sp>
      <p:sp>
        <p:nvSpPr>
          <p:cNvPr id="268" name="Google Shape;268;p58"/>
          <p:cNvSpPr txBox="1"/>
          <p:nvPr/>
        </p:nvSpPr>
        <p:spPr>
          <a:xfrm>
            <a:off x="469950" y="1635450"/>
            <a:ext cx="8204100" cy="21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Problem Statement</a:t>
            </a:r>
            <a:br>
              <a:rPr b="1"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Urban mobility models often require structured data and struggle to adapt to unseen situations.</a:t>
            </a:r>
            <a:b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→ Can LLMs simulate human-like activity trajectories with semantic reasoning and interpretability?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Proposed Solution</a:t>
            </a:r>
            <a:br>
              <a:rPr b="1"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b="1"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LLMob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— a self-consistent, retrieval-augmented LLM agent framework that: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AutoNum type="arabicPeriod"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Learns habitual activity patterns and motivations from real mobility data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AutoNum type="arabicPeriod"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Generates daily activity plans in natural language + coordinates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AutoNum type="arabicPeriod"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Operates without hand-crafted rules or domain-specific tuning</a:t>
            </a:r>
            <a:endParaRPr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9"/>
          <p:cNvSpPr txBox="1"/>
          <p:nvPr>
            <p:ph idx="1" type="body"/>
          </p:nvPr>
        </p:nvSpPr>
        <p:spPr>
          <a:xfrm>
            <a:off x="250056" y="410861"/>
            <a:ext cx="86439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Section IV: Spotlight Paper VI - Large Language Models as Urban Residents: An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900"/>
              <a:t>LLM Agent Framework for Personal Mobility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900"/>
              <a:t>Generation</a:t>
            </a:r>
            <a:endParaRPr sz="1900"/>
          </a:p>
        </p:txBody>
      </p:sp>
      <p:sp>
        <p:nvSpPr>
          <p:cNvPr id="274" name="Google Shape;274;p59"/>
          <p:cNvSpPr txBox="1"/>
          <p:nvPr/>
        </p:nvSpPr>
        <p:spPr>
          <a:xfrm>
            <a:off x="469950" y="1635450"/>
            <a:ext cx="8204100" cy="21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Methodology</a:t>
            </a:r>
            <a:endParaRPr b="1"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Two-phase architecture</a:t>
            </a: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</a:t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Phase 1 – Pattern Identification</a:t>
            </a: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 Uses past trajectory data + personas to extract self-consistent behavioral patterns</a:t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Phase 2 – Activity Generation</a:t>
            </a: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 Generates daily plans using motivation retrieval strategies:</a:t>
            </a:r>
            <a:b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A. </a:t>
            </a:r>
            <a:r>
              <a:rPr b="1"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Evolving-based</a:t>
            </a: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 recent activities guide next-day plans</a:t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B. </a:t>
            </a:r>
            <a:r>
              <a:rPr b="1"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Learning-based</a:t>
            </a: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 contrastive similarity of past trajectories</a:t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Agents generate JSON-formatted plans + reasoning</a:t>
            </a:r>
            <a:b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Evaluated using real mobility data from Tokyo (check-ins, categories, timestamps)</a:t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60"/>
          <p:cNvSpPr txBox="1"/>
          <p:nvPr>
            <p:ph idx="1" type="body"/>
          </p:nvPr>
        </p:nvSpPr>
        <p:spPr>
          <a:xfrm>
            <a:off x="250056" y="410861"/>
            <a:ext cx="86439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Section IV: Spotlight Paper VI - Large Language Models as Urban Residents: An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900"/>
              <a:t>LLM Agent Framework for Personal Mobility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900"/>
              <a:t>Generation</a:t>
            </a:r>
            <a:endParaRPr sz="1900"/>
          </a:p>
        </p:txBody>
      </p:sp>
      <p:sp>
        <p:nvSpPr>
          <p:cNvPr id="280" name="Google Shape;280;p60"/>
          <p:cNvSpPr txBox="1"/>
          <p:nvPr/>
        </p:nvSpPr>
        <p:spPr>
          <a:xfrm>
            <a:off x="469950" y="1635450"/>
            <a:ext cx="8204100" cy="21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81" name="Google Shape;28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7988" y="1491800"/>
            <a:ext cx="5608026" cy="337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61"/>
          <p:cNvSpPr txBox="1"/>
          <p:nvPr>
            <p:ph idx="1" type="body"/>
          </p:nvPr>
        </p:nvSpPr>
        <p:spPr>
          <a:xfrm>
            <a:off x="250056" y="410861"/>
            <a:ext cx="86439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Section IV: Spotlight Paper VI - Large Language Models as Urban Residents: An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900"/>
              <a:t>LLM Agent Framework for Personal Mobility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900"/>
              <a:t>Generation</a:t>
            </a:r>
            <a:endParaRPr sz="1900"/>
          </a:p>
        </p:txBody>
      </p:sp>
      <p:sp>
        <p:nvSpPr>
          <p:cNvPr id="287" name="Google Shape;287;p61"/>
          <p:cNvSpPr txBox="1"/>
          <p:nvPr/>
        </p:nvSpPr>
        <p:spPr>
          <a:xfrm>
            <a:off x="469950" y="1635450"/>
            <a:ext cx="8204100" cy="21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Results</a:t>
            </a:r>
            <a:endParaRPr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AutoNum type="arabicPeriod"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Outperformed baselines (LSTM, attention models, GAIL, diffusion) on:</a:t>
            </a:r>
            <a:b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1.1. Spatial-temporal coverage (STVD)</a:t>
            </a:r>
            <a:b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1.2. Semantic pattern fidelity (DARD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b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1.3. 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Step distance/interval accuracy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AutoNum type="arabicPeriod"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Can simulate behavior under specific contexts (e.g., pandemic scenarios)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AutoNum type="arabicPeriod"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Generates interpretable, diverse, and realistic activity plans from LLMs</a:t>
            </a:r>
            <a:b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2"/>
          <p:cNvSpPr txBox="1"/>
          <p:nvPr>
            <p:ph idx="1" type="body"/>
          </p:nvPr>
        </p:nvSpPr>
        <p:spPr>
          <a:xfrm>
            <a:off x="250056" y="410861"/>
            <a:ext cx="86439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V: Challenges and Open Research Questions</a:t>
            </a:r>
            <a:endParaRPr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3" name="Google Shape;293;p62"/>
          <p:cNvSpPr txBox="1"/>
          <p:nvPr/>
        </p:nvSpPr>
        <p:spPr>
          <a:xfrm>
            <a:off x="605400" y="1284975"/>
            <a:ext cx="7933200" cy="3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Trust Calibration &amp; Control</a:t>
            </a: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b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Users may </a:t>
            </a:r>
            <a:r>
              <a:rPr i="1"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over-trust</a:t>
            </a: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plausible outputs, or face high cognitive load during agent supervision.</a:t>
            </a:r>
            <a:b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Evaluation Misalignment</a:t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Char char="-"/>
            </a:pP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Automated metrics overestimate agent performance (Agent Laboratory)</a:t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Char char="-"/>
            </a:pP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Lack of standardized benchmarks for complex agent tasks (PaSa)</a:t>
            </a:r>
            <a:b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Domain Adaptation Without Fine-Tunin</a:t>
            </a:r>
            <a:r>
              <a:rPr b="1"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</a:t>
            </a:r>
            <a:b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Biomedical reasoning still struggles without structured, validated domain inputs.</a:t>
            </a:r>
            <a:b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Scalability &amp; Composition</a:t>
            </a:r>
            <a:b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Complex workflows and multi-agent systems are hard to orchestrate, debug, or scale robustly.</a:t>
            </a:r>
            <a:b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Grounding &amp; Factuality in Open-World Tasks</a:t>
            </a:r>
            <a:b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Agents operating in dynamic environments (science, mobility) risk hallucinations or shallow reasoning.</a:t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63"/>
          <p:cNvSpPr txBox="1"/>
          <p:nvPr>
            <p:ph idx="1" type="body"/>
          </p:nvPr>
        </p:nvSpPr>
        <p:spPr>
          <a:xfrm>
            <a:off x="250056" y="410861"/>
            <a:ext cx="86439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&amp; Conclusions</a:t>
            </a:r>
            <a:endParaRPr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9" name="Google Shape;299;p63"/>
          <p:cNvSpPr txBox="1"/>
          <p:nvPr/>
        </p:nvSpPr>
        <p:spPr>
          <a:xfrm>
            <a:off x="602050" y="1680000"/>
            <a:ext cx="7772700" cy="17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LLM agents are evolving—from answering questions to taking action.</a:t>
            </a:r>
            <a:endParaRPr sz="15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They’re transforming how we research, build, and collaborate.</a:t>
            </a:r>
            <a:endParaRPr sz="15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But challenges remain: trust, grounding, control, and scale.</a:t>
            </a:r>
            <a:endParaRPr sz="15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future? Smarter, adaptive, collaborative agents - built to work with us.</a:t>
            </a:r>
            <a:endParaRPr sz="15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9"/>
          <p:cNvSpPr txBox="1"/>
          <p:nvPr>
            <p:ph idx="1" type="body"/>
          </p:nvPr>
        </p:nvSpPr>
        <p:spPr>
          <a:xfrm>
            <a:off x="250056" y="410861"/>
            <a:ext cx="86439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1I: What is an LLM Agent?</a:t>
            </a:r>
            <a:endParaRPr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7" name="Google Shape;147;p39"/>
          <p:cNvSpPr txBox="1"/>
          <p:nvPr/>
        </p:nvSpPr>
        <p:spPr>
          <a:xfrm>
            <a:off x="605400" y="1047150"/>
            <a:ext cx="7933200" cy="3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“</a:t>
            </a:r>
            <a:r>
              <a:rPr i="1" lang="en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 system that uses a large language model to </a:t>
            </a:r>
            <a:r>
              <a:rPr b="1" i="1" lang="en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reason, plan, and act</a:t>
            </a:r>
            <a:r>
              <a:rPr i="1" lang="en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in an environment using tools, memory, and feedback.</a:t>
            </a:r>
            <a:r>
              <a:rPr lang="en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”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Core Components</a:t>
            </a:r>
            <a:endParaRPr b="1" sz="15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ill Sans"/>
              <a:buAutoNum type="arabicPeriod"/>
            </a:pPr>
            <a:r>
              <a:rPr b="1" lang="en" sz="1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LLM (Reasoning Engine)</a:t>
            </a:r>
            <a:r>
              <a:rPr lang="en" sz="1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– interprets and generates actions</a:t>
            </a:r>
            <a:endParaRPr sz="15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ill Sans"/>
              <a:buAutoNum type="arabicPeriod"/>
            </a:pPr>
            <a:r>
              <a:rPr b="1" lang="en" sz="1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Tools</a:t>
            </a:r>
            <a:r>
              <a:rPr lang="en" sz="1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– APIs, calculators, search engines, code interpreters</a:t>
            </a:r>
            <a:endParaRPr sz="15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ill Sans"/>
              <a:buAutoNum type="arabicPeriod"/>
            </a:pPr>
            <a:r>
              <a:rPr b="1" lang="en" sz="1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Memory</a:t>
            </a:r>
            <a:r>
              <a:rPr lang="en" sz="1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– stores past interactions and context</a:t>
            </a:r>
            <a:endParaRPr sz="15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ill Sans"/>
              <a:buAutoNum type="arabicPeriod"/>
            </a:pPr>
            <a:r>
              <a:rPr b="1" lang="en" sz="1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Planner / Loop</a:t>
            </a:r>
            <a:r>
              <a:rPr lang="en" sz="1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– decides next actions based on goals</a:t>
            </a:r>
            <a:endParaRPr sz="15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ill Sans"/>
              <a:buAutoNum type="arabicPeriod"/>
            </a:pPr>
            <a:r>
              <a:rPr b="1" lang="en" sz="1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Environment</a:t>
            </a:r>
            <a:r>
              <a:rPr lang="en" sz="1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– where the agent acts (web, shell, game, etc.)</a:t>
            </a:r>
            <a:endParaRPr sz="15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From Language Model → Cognitive Agent : </a:t>
            </a:r>
            <a:r>
              <a:rPr lang="en" sz="1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LLM Agents = LLM + Agency</a:t>
            </a:r>
            <a:endParaRPr sz="15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0"/>
          <p:cNvSpPr txBox="1"/>
          <p:nvPr>
            <p:ph idx="1" type="body"/>
          </p:nvPr>
        </p:nvSpPr>
        <p:spPr>
          <a:xfrm>
            <a:off x="250056" y="410861"/>
            <a:ext cx="86439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III: Anatomy of an LLM Agent</a:t>
            </a:r>
            <a:endParaRPr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3" name="Google Shape;153;p40"/>
          <p:cNvSpPr txBox="1"/>
          <p:nvPr/>
        </p:nvSpPr>
        <p:spPr>
          <a:xfrm>
            <a:off x="605400" y="2233475"/>
            <a:ext cx="3966600" cy="24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Key Modules</a:t>
            </a:r>
            <a:endParaRPr b="1"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Planner (LLM Prompting)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– decides what to do next</a:t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Action Executor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– runs code, APIs, or tools</a:t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Memory System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– stores facts, history, observations</a:t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State Tracker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– tracks what’s been done so far</a:t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Output Formatter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– final result summarizer or presenter</a:t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4" name="Google Shape;15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725" y="1047150"/>
            <a:ext cx="6288552" cy="109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40"/>
          <p:cNvSpPr txBox="1"/>
          <p:nvPr/>
        </p:nvSpPr>
        <p:spPr>
          <a:xfrm>
            <a:off x="2361750" y="1853350"/>
            <a:ext cx="44205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This loop continues until the goal is achieved or the agent stops.</a:t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6" name="Google Shape;156;p40"/>
          <p:cNvSpPr txBox="1"/>
          <p:nvPr/>
        </p:nvSpPr>
        <p:spPr>
          <a:xfrm>
            <a:off x="4927350" y="2715425"/>
            <a:ext cx="3966600" cy="14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Example Agent Architectures</a:t>
            </a:r>
            <a:endParaRPr b="1"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ReAct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– reasoning + acting in steps</a:t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AutoGPT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– goal-driven autonomy with memory</a:t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LangChain Agents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– modular tool-executing frameworks</a:t>
            </a:r>
            <a:endParaRPr b="1"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1"/>
          <p:cNvSpPr txBox="1"/>
          <p:nvPr>
            <p:ph idx="1" type="body"/>
          </p:nvPr>
        </p:nvSpPr>
        <p:spPr>
          <a:xfrm>
            <a:off x="250056" y="410861"/>
            <a:ext cx="86439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IV: Spotlight Paper 1 - Agent Laboratory: Using LLM Agents as Research Assistants</a:t>
            </a:r>
            <a:endParaRPr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2" name="Google Shape;162;p41"/>
          <p:cNvSpPr txBox="1"/>
          <p:nvPr/>
        </p:nvSpPr>
        <p:spPr>
          <a:xfrm>
            <a:off x="605400" y="1357625"/>
            <a:ext cx="7933200" cy="36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Problem Statement</a:t>
            </a:r>
            <a:br>
              <a:rPr b="1" lang="en" sz="1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sz="1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Scientific research is often constrained by time, cost, and human bandwidth, limiting the number of ideas explored.</a:t>
            </a:r>
            <a:endParaRPr sz="15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Proposed Solution</a:t>
            </a:r>
            <a:br>
              <a:rPr b="1" lang="en" sz="1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sz="1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Agent Laboratory – an LLM agent framework that assists researchers by automating the literature review, experimentation, and paper writing stages, while allowing human feedback.</a:t>
            </a:r>
            <a:endParaRPr sz="15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Methodology (The 3-stage Pipeline) </a:t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en" sz="1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Literature Review</a:t>
            </a:r>
            <a:r>
              <a:rPr lang="en" sz="1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– PhD agent curates papers using arXiv API.</a:t>
            </a:r>
            <a:endParaRPr sz="15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en" sz="1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Experimentation</a:t>
            </a:r>
            <a:r>
              <a:rPr lang="en" sz="1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– ML &amp; SW Engineer agents implement plans using the mle-solver, a self-reflective code generation tool.</a:t>
            </a:r>
            <a:endParaRPr sz="15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en" sz="1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Report Writing</a:t>
            </a:r>
            <a:r>
              <a:rPr lang="en" sz="1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– Professor agent uses paper-solver to generate and refine LaTeX-formatted reports.</a:t>
            </a:r>
            <a:endParaRPr sz="15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2"/>
          <p:cNvSpPr txBox="1"/>
          <p:nvPr>
            <p:ph idx="1" type="body"/>
          </p:nvPr>
        </p:nvSpPr>
        <p:spPr>
          <a:xfrm>
            <a:off x="250056" y="410861"/>
            <a:ext cx="86439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IV: Spotlight Paper 1 - Agent Laboratory: Using LLM Agents as Research Assistants</a:t>
            </a:r>
            <a:endParaRPr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8" name="Google Shape;168;p42"/>
          <p:cNvSpPr txBox="1"/>
          <p:nvPr/>
        </p:nvSpPr>
        <p:spPr>
          <a:xfrm>
            <a:off x="605400" y="3771900"/>
            <a:ext cx="79332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Key Features</a:t>
            </a: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</a:t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Char char="-"/>
            </a:pP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Co-pilot mode for human involvement.</a:t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Char char="-"/>
            </a:pP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Uses different LLM backends (o1-preview, o1-mini, GPT-4o).</a:t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Char char="-"/>
            </a:pP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Cost-efficient ($2.33 per paper with GPT-4o).</a:t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69" name="Google Shape;16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777" y="1445913"/>
            <a:ext cx="5222451" cy="225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3"/>
          <p:cNvSpPr txBox="1"/>
          <p:nvPr>
            <p:ph idx="1" type="body"/>
          </p:nvPr>
        </p:nvSpPr>
        <p:spPr>
          <a:xfrm>
            <a:off x="250056" y="410861"/>
            <a:ext cx="86439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IV: Spotlight Paper 1 - Agent Laboratory: Using LLM Agents as Research Assistants</a:t>
            </a:r>
            <a:endParaRPr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5" name="Google Shape;175;p43"/>
          <p:cNvSpPr txBox="1"/>
          <p:nvPr/>
        </p:nvSpPr>
        <p:spPr>
          <a:xfrm>
            <a:off x="605400" y="1651950"/>
            <a:ext cx="79332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Results</a:t>
            </a:r>
            <a:endParaRPr b="1" sz="15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ill Sans"/>
              <a:buAutoNum type="arabicPeriod"/>
            </a:pPr>
            <a:r>
              <a:rPr lang="en" sz="1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o1-preview showed highest usefulness (4.4/5); o1-mini led in experimental quality (3.2/5).</a:t>
            </a:r>
            <a:endParaRPr sz="15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ill Sans"/>
              <a:buAutoNum type="arabicPeriod"/>
            </a:pPr>
            <a:r>
              <a:rPr lang="en" sz="1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Co-pilot mode consistently outperformed autonomous mode.</a:t>
            </a:r>
            <a:endParaRPr sz="15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ill Sans"/>
              <a:buAutoNum type="arabicPeriod"/>
            </a:pPr>
            <a:r>
              <a:rPr lang="en" sz="1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Cost-effective: $2.33/paper with GPT-4o.</a:t>
            </a:r>
            <a:endParaRPr sz="15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ill Sans"/>
              <a:buAutoNum type="arabicPeriod"/>
            </a:pPr>
            <a:r>
              <a:rPr lang="en" sz="1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Outperformed other solvers on MLE-Bench in code generation consistency and performance.</a:t>
            </a:r>
            <a:endParaRPr sz="15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br>
              <a:rPr b="1" lang="en" sz="1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endParaRPr sz="15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4"/>
          <p:cNvSpPr txBox="1"/>
          <p:nvPr>
            <p:ph idx="1" type="body"/>
          </p:nvPr>
        </p:nvSpPr>
        <p:spPr>
          <a:xfrm>
            <a:off x="250056" y="410861"/>
            <a:ext cx="86439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Section IV: Spotlight Paper II - Plan-Then-Execute: An Empirical Study of User Trust and Team Performance When Using LLM Agents As A Daily Assistant</a:t>
            </a:r>
            <a:endParaRPr sz="2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1" name="Google Shape;181;p44"/>
          <p:cNvSpPr txBox="1"/>
          <p:nvPr/>
        </p:nvSpPr>
        <p:spPr>
          <a:xfrm>
            <a:off x="605400" y="1380900"/>
            <a:ext cx="7933200" cy="23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Problem Statement</a:t>
            </a:r>
            <a:br>
              <a:rPr b="1"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LLM agents are increasingly used for daily tasks, but how user involvement in planning and execution affects trust and team performance remains unclear.</a:t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Proposed Solution</a:t>
            </a:r>
            <a:br>
              <a:rPr b="1"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	Introduce a </a:t>
            </a:r>
            <a:r>
              <a:rPr b="1"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plan-then-execute</a:t>
            </a: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framework for LLM agents, and empirically study how user involvement in both planning and execution stages impacts:</a:t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AutoNum type="arabicPeriod"/>
            </a:pP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Trust calibration</a:t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AutoNum type="arabicPeriod"/>
            </a:pP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Task accuracy and effectiveness</a:t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5"/>
          <p:cNvSpPr txBox="1"/>
          <p:nvPr>
            <p:ph idx="1" type="body"/>
          </p:nvPr>
        </p:nvSpPr>
        <p:spPr>
          <a:xfrm>
            <a:off x="250056" y="410861"/>
            <a:ext cx="86439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" sz="2100"/>
              <a:t>Section IV: Spotlight Paper II - Plan-Then-Execute: An Empirical Study of User Trust and Team Performance When Using LLM Agents As A Daily Assistant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187" name="Google Shape;187;p45"/>
          <p:cNvSpPr txBox="1"/>
          <p:nvPr/>
        </p:nvSpPr>
        <p:spPr>
          <a:xfrm>
            <a:off x="605400" y="3771900"/>
            <a:ext cx="79332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88" name="Google Shape;18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5024" y="1699250"/>
            <a:ext cx="4718925" cy="269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45"/>
          <p:cNvSpPr txBox="1"/>
          <p:nvPr/>
        </p:nvSpPr>
        <p:spPr>
          <a:xfrm>
            <a:off x="250050" y="1490688"/>
            <a:ext cx="3781200" cy="31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Methodology</a:t>
            </a:r>
            <a:endParaRPr b="1"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Char char="●"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Conducted a user study (N = 248) across 6 daily task scenarios (e.g., flight booking, currency transactions).</a:t>
            </a:r>
            <a:b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Char char="●"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2×2 factorial design:</a:t>
            </a:r>
            <a:b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Planning: automatic vs. user-involved</a:t>
            </a:r>
            <a:b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Execution: automatic vs. user-involved</a:t>
            </a:r>
            <a:b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Char char="●"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Tasks executed in a simulation environment via LangChain-based agent.</a:t>
            </a:r>
            <a:b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Char char="●"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Measured: plan quality, execution accuracy, trust ratings, cognitive load.</a:t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itle &amp; Subtitle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itle &amp; Subtitle - Photo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